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0"/>
  </p:notesMasterIdLst>
  <p:sldIdLst>
    <p:sldId id="256" r:id="rId2"/>
    <p:sldId id="313" r:id="rId3"/>
    <p:sldId id="257" r:id="rId4"/>
    <p:sldId id="303" r:id="rId5"/>
    <p:sldId id="315" r:id="rId6"/>
    <p:sldId id="258" r:id="rId7"/>
    <p:sldId id="259" r:id="rId8"/>
    <p:sldId id="304" r:id="rId9"/>
    <p:sldId id="260" r:id="rId10"/>
    <p:sldId id="261" r:id="rId11"/>
    <p:sldId id="262" r:id="rId12"/>
    <p:sldId id="305" r:id="rId13"/>
    <p:sldId id="266" r:id="rId14"/>
    <p:sldId id="309" r:id="rId15"/>
    <p:sldId id="310" r:id="rId16"/>
    <p:sldId id="311" r:id="rId17"/>
    <p:sldId id="314" r:id="rId18"/>
    <p:sldId id="312" r:id="rId19"/>
  </p:sldIdLst>
  <p:sldSz cx="9144000" cy="5143500" type="screen16x9"/>
  <p:notesSz cx="6858000" cy="9144000"/>
  <p:embeddedFontLst>
    <p:embeddedFont>
      <p:font typeface="Arvo" panose="020B0604020202020204" charset="0"/>
      <p:regular r:id="rId21"/>
      <p:bold r:id="rId22"/>
      <p:italic r:id="rId23"/>
      <p:boldItalic r:id="rId24"/>
    </p:embeddedFont>
    <p:embeddedFont>
      <p:font typeface="Bodoni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Ubuntu" panose="020B0604020202020204" charset="0"/>
      <p:regular r:id="rId33"/>
      <p:bold r:id="rId34"/>
      <p:italic r:id="rId35"/>
      <p:boldItalic r:id="rId36"/>
    </p:embeddedFont>
    <p:embeddedFont>
      <p:font typeface="Ubuntu Light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3053">
          <p15:clr>
            <a:srgbClr val="A4A3A4"/>
          </p15:clr>
        </p15:guide>
        <p15:guide id="3" orient="horz" pos="2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6737AE-5352-485C-839C-D7E1178EDDA9}">
  <a:tblStyle styleId="{3F6737AE-5352-485C-839C-D7E1178EDD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/>
        <p:guide orient="horz" pos="3053"/>
        <p:guide orient="horz" pos="287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42eb61d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42eb61d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42eb61d9d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442eb61d9d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42eb61d9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42eb61d9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42eb61d9d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42eb61d9d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1C863E1-6693-4F54-BCD3-0A34566CF47F}" type="slidenum">
              <a:rPr lang="es-ES" altLang="es-ES"/>
              <a:pPr/>
              <a:t>8</a:t>
            </a:fld>
            <a:endParaRPr lang="es-ES" altLang="es-E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42eb61d9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42eb61d9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676300" y="321200"/>
            <a:ext cx="4885500" cy="443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10650" y="1856275"/>
            <a:ext cx="6157800" cy="875700"/>
          </a:xfrm>
          <a:prstGeom prst="rect">
            <a:avLst/>
          </a:prstGeom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frame">
  <p:cSld name="BLANK_1_1"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quare with title and text">
  <p:cSld name="CUSTOM_1"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406950" y="352200"/>
            <a:ext cx="42879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737850" y="980260"/>
            <a:ext cx="3571500" cy="5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subTitle" idx="1"/>
          </p:nvPr>
        </p:nvSpPr>
        <p:spPr>
          <a:xfrm>
            <a:off x="737850" y="2261500"/>
            <a:ext cx="36066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44" name="Google Shape;144;p20"/>
          <p:cNvCxnSpPr/>
          <p:nvPr/>
        </p:nvCxnSpPr>
        <p:spPr>
          <a:xfrm>
            <a:off x="2203050" y="15974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frame 1">
  <p:cSld name="CUSTOM_1_1_1_1"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/>
          <p:nvPr/>
        </p:nvSpPr>
        <p:spPr>
          <a:xfrm>
            <a:off x="5200425" y="-11150"/>
            <a:ext cx="3954900" cy="521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D9D9D9"/>
                </a:solidFill>
              </a:defRPr>
            </a:lvl1pPr>
            <a:lvl2pPr lvl="1" rtl="0">
              <a:buNone/>
              <a:defRPr>
                <a:solidFill>
                  <a:srgbClr val="D9D9D9"/>
                </a:solidFill>
              </a:defRPr>
            </a:lvl2pPr>
            <a:lvl3pPr lvl="2" rtl="0">
              <a:buNone/>
              <a:defRPr>
                <a:solidFill>
                  <a:srgbClr val="D9D9D9"/>
                </a:solidFill>
              </a:defRPr>
            </a:lvl3pPr>
            <a:lvl4pPr lvl="3" rtl="0">
              <a:buNone/>
              <a:defRPr>
                <a:solidFill>
                  <a:srgbClr val="D9D9D9"/>
                </a:solidFill>
              </a:defRPr>
            </a:lvl4pPr>
            <a:lvl5pPr lvl="4" rtl="0">
              <a:buNone/>
              <a:defRPr>
                <a:solidFill>
                  <a:srgbClr val="D9D9D9"/>
                </a:solidFill>
              </a:defRPr>
            </a:lvl5pPr>
            <a:lvl6pPr lvl="5" rtl="0">
              <a:buNone/>
              <a:defRPr>
                <a:solidFill>
                  <a:srgbClr val="D9D9D9"/>
                </a:solidFill>
              </a:defRPr>
            </a:lvl6pPr>
            <a:lvl7pPr lvl="6" rtl="0">
              <a:buNone/>
              <a:defRPr>
                <a:solidFill>
                  <a:srgbClr val="D9D9D9"/>
                </a:solidFill>
              </a:defRPr>
            </a:lvl7pPr>
            <a:lvl8pPr lvl="7" rtl="0">
              <a:buNone/>
              <a:defRPr>
                <a:solidFill>
                  <a:srgbClr val="D9D9D9"/>
                </a:solidFill>
              </a:defRPr>
            </a:lvl8pPr>
            <a:lvl9pPr lvl="8" rtl="0">
              <a:buNone/>
              <a:defRPr>
                <a:solidFill>
                  <a:srgbClr val="D9D9D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B7B7B7"/>
                </a:solidFill>
                <a:latin typeface="Arvo"/>
                <a:ea typeface="Arvo"/>
                <a:cs typeface="Arvo"/>
                <a:sym typeface="Arvo"/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200">
              <a:solidFill>
                <a:srgbClr val="B7B7B7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">
  <p:cSld name="CUSTOM_7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/>
          <p:nvPr/>
        </p:nvSpPr>
        <p:spPr>
          <a:xfrm>
            <a:off x="-73650" y="-11150"/>
            <a:ext cx="9228900" cy="521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5"/>
          <p:cNvSpPr/>
          <p:nvPr/>
        </p:nvSpPr>
        <p:spPr>
          <a:xfrm>
            <a:off x="1430400" y="653850"/>
            <a:ext cx="6283200" cy="383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5"/>
          <p:cNvSpPr/>
          <p:nvPr/>
        </p:nvSpPr>
        <p:spPr>
          <a:xfrm>
            <a:off x="1430400" y="1371450"/>
            <a:ext cx="1147200" cy="3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2675900" y="1220035"/>
            <a:ext cx="3926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subTitle" idx="1"/>
          </p:nvPr>
        </p:nvSpPr>
        <p:spPr>
          <a:xfrm>
            <a:off x="2675901" y="2547750"/>
            <a:ext cx="31362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698275" y="189950"/>
            <a:ext cx="53112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696224" y="1709442"/>
            <a:ext cx="3367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4572000" y="429350"/>
            <a:ext cx="2772000" cy="635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/>
          </p:nvPr>
        </p:nvSpPr>
        <p:spPr>
          <a:xfrm>
            <a:off x="4696225" y="1198788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3"/>
          </p:nvPr>
        </p:nvSpPr>
        <p:spPr>
          <a:xfrm>
            <a:off x="4696224" y="2836672"/>
            <a:ext cx="3367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4"/>
          </p:nvPr>
        </p:nvSpPr>
        <p:spPr>
          <a:xfrm>
            <a:off x="4696225" y="2326013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5"/>
          </p:nvPr>
        </p:nvSpPr>
        <p:spPr>
          <a:xfrm>
            <a:off x="4696224" y="3967490"/>
            <a:ext cx="3367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6"/>
          </p:nvPr>
        </p:nvSpPr>
        <p:spPr>
          <a:xfrm>
            <a:off x="4696225" y="3453254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0"/>
            <a:ext cx="2855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3582225" y="1426175"/>
            <a:ext cx="838800" cy="81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3582225" y="2553400"/>
            <a:ext cx="838800" cy="81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3582225" y="3680625"/>
            <a:ext cx="838800" cy="81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7" hasCustomPrompt="1"/>
          </p:nvPr>
        </p:nvSpPr>
        <p:spPr>
          <a:xfrm>
            <a:off x="3372225" y="1518275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8" hasCustomPrompt="1"/>
          </p:nvPr>
        </p:nvSpPr>
        <p:spPr>
          <a:xfrm>
            <a:off x="3372225" y="2645500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9" hasCustomPrompt="1"/>
          </p:nvPr>
        </p:nvSpPr>
        <p:spPr>
          <a:xfrm>
            <a:off x="3372225" y="3772725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SECTION_HEADER_2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56271" y="189950"/>
            <a:ext cx="53112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954225" y="1709475"/>
            <a:ext cx="3367200" cy="24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5177125" y="212900"/>
            <a:ext cx="3742800" cy="46842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4571997" y="3832425"/>
            <a:ext cx="762000" cy="11685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" name="Google Shape;35;p4"/>
          <p:cNvCxnSpPr/>
          <p:nvPr/>
        </p:nvCxnSpPr>
        <p:spPr>
          <a:xfrm>
            <a:off x="1068750" y="134015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SECTION_HEADER_1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570047" y="993900"/>
            <a:ext cx="30555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1"/>
          </p:nvPr>
        </p:nvSpPr>
        <p:spPr>
          <a:xfrm>
            <a:off x="614775" y="2564775"/>
            <a:ext cx="29208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cxnSp>
        <p:nvCxnSpPr>
          <p:cNvPr id="44" name="Google Shape;44;p6"/>
          <p:cNvCxnSpPr/>
          <p:nvPr/>
        </p:nvCxnSpPr>
        <p:spPr>
          <a:xfrm>
            <a:off x="678525" y="20605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CUSTOM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1395500" y="892500"/>
            <a:ext cx="6189000" cy="27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>
          <a:xfrm>
            <a:off x="1894475" y="1126950"/>
            <a:ext cx="5397600" cy="21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2"/>
          </p:nvPr>
        </p:nvSpPr>
        <p:spPr>
          <a:xfrm>
            <a:off x="1894475" y="2977400"/>
            <a:ext cx="29208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" type="tx">
  <p:cSld name="TITLE_AND_BODY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1454050" y="1904925"/>
            <a:ext cx="5877000" cy="2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cxnSp>
        <p:nvCxnSpPr>
          <p:cNvPr id="55" name="Google Shape;55;p8"/>
          <p:cNvCxnSpPr/>
          <p:nvPr/>
        </p:nvCxnSpPr>
        <p:spPr>
          <a:xfrm>
            <a:off x="4233900" y="122360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_AND_BODY_1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598900" y="773100"/>
            <a:ext cx="3888000" cy="12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64" name="Google Shape;64;p10"/>
          <p:cNvSpPr/>
          <p:nvPr/>
        </p:nvSpPr>
        <p:spPr>
          <a:xfrm>
            <a:off x="0" y="0"/>
            <a:ext cx="4259700" cy="51435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ubTitle" idx="1"/>
          </p:nvPr>
        </p:nvSpPr>
        <p:spPr>
          <a:xfrm>
            <a:off x="4598900" y="2968204"/>
            <a:ext cx="29208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66" name="Google Shape;66;p10"/>
          <p:cNvCxnSpPr/>
          <p:nvPr/>
        </p:nvCxnSpPr>
        <p:spPr>
          <a:xfrm>
            <a:off x="4778200" y="278062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ome text slide 2">
  <p:cSld name="BIG_NUMBER_2"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 hasCustomPrompt="1"/>
          </p:nvPr>
        </p:nvSpPr>
        <p:spPr>
          <a:xfrm>
            <a:off x="742950" y="1238100"/>
            <a:ext cx="77295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ubTitle" idx="1"/>
          </p:nvPr>
        </p:nvSpPr>
        <p:spPr>
          <a:xfrm>
            <a:off x="2433300" y="3015325"/>
            <a:ext cx="42774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sz="24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●"/>
              <a:defRPr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○"/>
              <a:defRPr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■"/>
              <a:defRPr sz="13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●"/>
              <a:defRPr sz="13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○"/>
              <a:defRPr sz="12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lvl="6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lvl="7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62" r:id="rId8"/>
    <p:sldLayoutId id="2147483664" r:id="rId9"/>
    <p:sldLayoutId id="2147483665" r:id="rId10"/>
    <p:sldLayoutId id="2147483666" r:id="rId11"/>
    <p:sldLayoutId id="2147483668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SUARIO\Desktop\1%20ROCK%20LATINO\Downloads\Nucle&#243;tidos%20(B&#225;sico)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mtrujillo@sanbenildo.c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/>
        </p:nvSpPr>
        <p:spPr>
          <a:xfrm>
            <a:off x="1610650" y="1220000"/>
            <a:ext cx="40044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s" sz="1800" dirty="0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rPr>
              <a:t>UNIDAD 1: </a:t>
            </a:r>
            <a:r>
              <a:rPr lang="es-CL" sz="1800" dirty="0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rPr>
              <a:t>“Expresión y manipulación del material genético”</a:t>
            </a:r>
            <a:endParaRPr sz="1800">
              <a:solidFill>
                <a:schemeClr val="dk1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2800" i="1" dirty="0"/>
              <a:t>Ácidos nucleídos: La base del ADN</a:t>
            </a:r>
          </a:p>
        </p:txBody>
      </p:sp>
      <p:sp>
        <p:nvSpPr>
          <p:cNvPr id="5" name="Google Shape;7305;p71"/>
          <p:cNvSpPr/>
          <p:nvPr/>
        </p:nvSpPr>
        <p:spPr>
          <a:xfrm>
            <a:off x="2612571" y="2949795"/>
            <a:ext cx="4643252" cy="1681582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>
            <a:spLocks noGrp="1"/>
          </p:cNvSpPr>
          <p:nvPr>
            <p:ph type="subTitle" idx="1"/>
          </p:nvPr>
        </p:nvSpPr>
        <p:spPr>
          <a:xfrm>
            <a:off x="611690" y="1522164"/>
            <a:ext cx="29208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CL" b="1" dirty="0"/>
              <a:t>El enlace </a:t>
            </a:r>
            <a:r>
              <a:rPr lang="es-CL" b="1" dirty="0" err="1"/>
              <a:t>fosfodiéster</a:t>
            </a:r>
            <a:r>
              <a:rPr lang="es-CL" b="1" dirty="0"/>
              <a:t> es un enlace covalente que se produce entre un grupo fosfato (H</a:t>
            </a:r>
            <a:r>
              <a:rPr lang="es-CL" b="1" baseline="-25000" dirty="0"/>
              <a:t>3</a:t>
            </a:r>
            <a:r>
              <a:rPr lang="es-CL" b="1" dirty="0"/>
              <a:t>PO</a:t>
            </a:r>
            <a:r>
              <a:rPr lang="es-CL" b="1" baseline="-25000" dirty="0"/>
              <a:t>4</a:t>
            </a:r>
            <a:r>
              <a:rPr lang="es-CL" b="1" dirty="0"/>
              <a:t>)  y un grupo hidroxilo (–OH). Este tipo de enlace lo podemos encontrar en </a:t>
            </a:r>
            <a:r>
              <a:rPr lang="es-CL" b="1" dirty="0" err="1"/>
              <a:t>fosfolípidos</a:t>
            </a:r>
            <a:r>
              <a:rPr lang="es-CL" b="1" dirty="0"/>
              <a:t> que forman la membrana celular, y en nucleótidos, que forman los ácidos </a:t>
            </a:r>
            <a:r>
              <a:rPr lang="es-CL" b="1" dirty="0" err="1"/>
              <a:t>nucleicos</a:t>
            </a:r>
            <a:r>
              <a:rPr lang="es-CL" b="1" dirty="0"/>
              <a:t> ARN y ADN</a:t>
            </a:r>
            <a:r>
              <a:rPr lang="es-CL" dirty="0"/>
              <a:t>.</a:t>
            </a:r>
            <a:endParaRPr/>
          </a:p>
        </p:txBody>
      </p:sp>
      <p:sp>
        <p:nvSpPr>
          <p:cNvPr id="4" name="3 CuadroTexto"/>
          <p:cNvSpPr txBox="1"/>
          <p:nvPr/>
        </p:nvSpPr>
        <p:spPr>
          <a:xfrm>
            <a:off x="253817" y="507004"/>
            <a:ext cx="3887787" cy="461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2400" b="1" dirty="0">
                <a:solidFill>
                  <a:schemeClr val="bg1"/>
                </a:solidFill>
                <a:latin typeface="Ubuntu" charset="0"/>
                <a:cs typeface="Arial" pitchFamily="34" charset="0"/>
              </a:rPr>
              <a:t>Enlace fosfodiéster </a:t>
            </a:r>
          </a:p>
        </p:txBody>
      </p:sp>
      <p:pic>
        <p:nvPicPr>
          <p:cNvPr id="5" name="Picture 2" descr="http://www.bionova.org.es/biogal/documentos/figura/figtem09/figura95.jpg"/>
          <p:cNvPicPr>
            <a:picLocks noChangeAspect="1" noChangeArrowheads="1"/>
          </p:cNvPicPr>
          <p:nvPr/>
        </p:nvPicPr>
        <p:blipFill>
          <a:blip r:embed="rId3"/>
          <a:srcRect b="6784"/>
          <a:stretch>
            <a:fillRect/>
          </a:stretch>
        </p:blipFill>
        <p:spPr bwMode="auto">
          <a:xfrm>
            <a:off x="4523702" y="914400"/>
            <a:ext cx="4620298" cy="3310639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body" idx="1"/>
          </p:nvPr>
        </p:nvSpPr>
        <p:spPr>
          <a:xfrm>
            <a:off x="667241" y="1447725"/>
            <a:ext cx="3745271" cy="2996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>
              <a:buNone/>
            </a:pPr>
            <a:r>
              <a:rPr lang="es-CL" dirty="0"/>
              <a:t>El grupo fosfato es uno de los grupos funcionales más importantes para la vida. Se halla en los nucleótidos, tanto en los que forman parte de los ácidos </a:t>
            </a:r>
            <a:r>
              <a:rPr lang="es-CL" dirty="0" err="1"/>
              <a:t>nucleicos</a:t>
            </a:r>
            <a:r>
              <a:rPr lang="es-CL" dirty="0"/>
              <a:t> (ADN y ARN), como los que intervienen en el transporte de energía química (ATP). También está presente en los </a:t>
            </a:r>
            <a:r>
              <a:rPr lang="es-CL" dirty="0" err="1"/>
              <a:t>fosfolípidos</a:t>
            </a:r>
            <a:r>
              <a:rPr lang="es-CL" dirty="0"/>
              <a:t>, moléculas que forman el esqueleto de las </a:t>
            </a:r>
            <a:r>
              <a:rPr lang="es-CL" dirty="0" err="1"/>
              <a:t>bicapas</a:t>
            </a:r>
            <a:r>
              <a:rPr lang="es-CL" dirty="0"/>
              <a:t> </a:t>
            </a:r>
            <a:r>
              <a:rPr lang="es-CL" dirty="0" err="1"/>
              <a:t>lipídicas</a:t>
            </a:r>
            <a:r>
              <a:rPr lang="es-CL" dirty="0"/>
              <a:t> de todas las membranas celulares. Tanto en los ácidos grasos como en los </a:t>
            </a:r>
            <a:r>
              <a:rPr lang="es-CL" dirty="0" err="1"/>
              <a:t>fosfolípidos</a:t>
            </a:r>
            <a:r>
              <a:rPr lang="es-CL" dirty="0"/>
              <a:t>. El grupo fosfato forma enlaces </a:t>
            </a:r>
            <a:r>
              <a:rPr lang="es-CL" dirty="0" err="1"/>
              <a:t>fosfodiéster</a:t>
            </a:r>
            <a:r>
              <a:rPr lang="es-CL" dirty="0"/>
              <a:t>.</a:t>
            </a:r>
            <a:endParaRPr/>
          </a:p>
        </p:txBody>
      </p:sp>
      <p:sp>
        <p:nvSpPr>
          <p:cNvPr id="240" name="Google Shape;240;p36"/>
          <p:cNvSpPr txBox="1">
            <a:spLocks noGrp="1"/>
          </p:cNvSpPr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/>
              <a:t>Grupo fosfato</a:t>
            </a:r>
            <a:endParaRPr sz="2400"/>
          </a:p>
        </p:txBody>
      </p:sp>
      <p:sp>
        <p:nvSpPr>
          <p:cNvPr id="241" name="Google Shape;241;p3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11</a:t>
            </a:fld>
            <a:endParaRPr/>
          </a:p>
        </p:txBody>
      </p: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327" y="1318437"/>
            <a:ext cx="4008764" cy="323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50334" y="489097"/>
            <a:ext cx="6943061" cy="640927"/>
          </a:xfrm>
        </p:spPr>
        <p:txBody>
          <a:bodyPr/>
          <a:lstStyle/>
          <a:p>
            <a:pPr lvl="0">
              <a:defRPr/>
            </a:pPr>
            <a:r>
              <a:rPr lang="es-ES_tradnl" sz="2000" dirty="0">
                <a:solidFill>
                  <a:srgbClr val="002060"/>
                </a:solidFill>
                <a:latin typeface="Ubuntu" charset="0"/>
                <a:ea typeface="+mj-ea"/>
                <a:cs typeface="Arial"/>
                <a:sym typeface="Arial"/>
              </a:rPr>
              <a:t>Modelo de doble hélice de Watson y </a:t>
            </a:r>
            <a:r>
              <a:rPr lang="es-ES_tradnl" sz="2000" dirty="0" err="1">
                <a:solidFill>
                  <a:srgbClr val="002060"/>
                </a:solidFill>
                <a:latin typeface="Ubuntu" charset="0"/>
                <a:ea typeface="+mj-ea"/>
                <a:cs typeface="Arial"/>
                <a:sym typeface="Arial"/>
              </a:rPr>
              <a:t>Crick</a:t>
            </a:r>
            <a:br>
              <a:rPr lang="es-ES_tradnl" sz="2800" dirty="0">
                <a:solidFill>
                  <a:srgbClr val="002060"/>
                </a:solidFill>
                <a:latin typeface="Calibri" pitchFamily="34" charset="0"/>
                <a:ea typeface="+mj-ea"/>
                <a:cs typeface="Arial"/>
                <a:sym typeface="Arial"/>
              </a:rPr>
            </a:b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6055" y="1307803"/>
            <a:ext cx="2902689" cy="3027713"/>
          </a:xfrm>
        </p:spPr>
        <p:txBody>
          <a:bodyPr/>
          <a:lstStyle/>
          <a:p>
            <a:pPr algn="l">
              <a:buBlip>
                <a:blip r:embed="rId2"/>
              </a:buBlip>
            </a:pPr>
            <a:r>
              <a:rPr lang="es-CL" b="1" dirty="0"/>
              <a:t>Propusieron el modelo de la molécula del ADN con una muy buena explicación.</a:t>
            </a:r>
          </a:p>
          <a:p>
            <a:pPr algn="l">
              <a:buBlip>
                <a:blip r:embed="rId2"/>
              </a:buBlip>
            </a:pPr>
            <a:endParaRPr lang="es-CL" b="1" dirty="0"/>
          </a:p>
          <a:p>
            <a:pPr algn="l">
              <a:buBlip>
                <a:blip r:embed="rId2"/>
              </a:buBlip>
            </a:pPr>
            <a:r>
              <a:rPr lang="es-CL" b="1" dirty="0"/>
              <a:t>Ya los científicos sabían bastante acerca de las propiedades físicas y químicas del ADN.</a:t>
            </a:r>
          </a:p>
          <a:p>
            <a:pPr algn="l">
              <a:buBlip>
                <a:blip r:embed="rId2"/>
              </a:buBlip>
            </a:pPr>
            <a:endParaRPr lang="es-CL" b="1" dirty="0"/>
          </a:p>
          <a:p>
            <a:pPr algn="l">
              <a:buBlip>
                <a:blip r:embed="rId2"/>
              </a:buBlip>
            </a:pPr>
            <a:r>
              <a:rPr lang="es-CL" b="1" dirty="0"/>
              <a:t>Integraron toda la información   y propusieron el modelo para esta molécula.</a:t>
            </a:r>
          </a:p>
          <a:p>
            <a:endParaRPr lang="es-CL" dirty="0"/>
          </a:p>
        </p:txBody>
      </p:sp>
      <p:pic>
        <p:nvPicPr>
          <p:cNvPr id="4" name="Picture 7" descr="http://biologia.laguia2000.com/wp-content/uploads/2010/03/doublehelix_thumb.jpg"/>
          <p:cNvPicPr>
            <a:picLocks noChangeAspect="1" noChangeArrowheads="1"/>
          </p:cNvPicPr>
          <p:nvPr/>
        </p:nvPicPr>
        <p:blipFill rotWithShape="1">
          <a:blip r:embed="rId3"/>
          <a:srcRect l="3521" t="3110" r="20175" b="8779"/>
          <a:stretch/>
        </p:blipFill>
        <p:spPr bwMode="auto">
          <a:xfrm>
            <a:off x="4431672" y="2879625"/>
            <a:ext cx="3574644" cy="1534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Watson_and_Crick_b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791" y="1460843"/>
            <a:ext cx="3949700" cy="1188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>
            <a:spLocks noGrp="1"/>
          </p:cNvSpPr>
          <p:nvPr>
            <p:ph type="title"/>
          </p:nvPr>
        </p:nvSpPr>
        <p:spPr>
          <a:xfrm>
            <a:off x="737850" y="980260"/>
            <a:ext cx="3571500" cy="5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SzPts val="1100"/>
            </a:pPr>
            <a:r>
              <a:rPr lang="es-CL" dirty="0"/>
              <a:t>Modelo de doble hélice de Watson y </a:t>
            </a:r>
            <a:r>
              <a:rPr lang="es-CL" dirty="0" err="1"/>
              <a:t>Crick</a:t>
            </a:r>
            <a:endParaRPr lang="es-CL" dirty="0"/>
          </a:p>
        </p:txBody>
      </p:sp>
      <p:sp>
        <p:nvSpPr>
          <p:cNvPr id="280" name="Google Shape;280;p40"/>
          <p:cNvSpPr txBox="1">
            <a:spLocks noGrp="1"/>
          </p:cNvSpPr>
          <p:nvPr>
            <p:ph type="subTitle" idx="1"/>
          </p:nvPr>
        </p:nvSpPr>
        <p:spPr>
          <a:xfrm>
            <a:off x="725975" y="2002357"/>
            <a:ext cx="3671100" cy="17027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s-CL" sz="1600" b="1" dirty="0"/>
              <a:t>Solo pares específicos de bases, llamados pares de bases complementarias, se pueden unir en la hélice mediante enlaces o puentes de hidrógeno: </a:t>
            </a:r>
            <a:r>
              <a:rPr lang="es-CL" sz="1600" b="1" dirty="0" err="1"/>
              <a:t>adenina</a:t>
            </a:r>
            <a:r>
              <a:rPr lang="es-CL" sz="1600" b="1" dirty="0"/>
              <a:t> con </a:t>
            </a:r>
            <a:r>
              <a:rPr lang="es-CL" sz="1600" b="1" dirty="0" err="1"/>
              <a:t>timina</a:t>
            </a:r>
            <a:r>
              <a:rPr lang="es-CL" sz="1600" b="1" dirty="0"/>
              <a:t> y guanina con </a:t>
            </a:r>
            <a:r>
              <a:rPr lang="es-CL" sz="1600" b="1" dirty="0" err="1"/>
              <a:t>citosina</a:t>
            </a:r>
            <a:r>
              <a:rPr lang="es-CL" sz="1600" b="1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cxnSp>
        <p:nvCxnSpPr>
          <p:cNvPr id="281" name="Google Shape;281;p40"/>
          <p:cNvCxnSpPr/>
          <p:nvPr/>
        </p:nvCxnSpPr>
        <p:spPr>
          <a:xfrm>
            <a:off x="2203050" y="15974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3" name="Google Shape;283;p4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1200">
              <a:solidFill>
                <a:srgbClr val="CCCCCC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7" name="Picture 9" descr="http://www.monografias.com/trabajos58/identificacion-criminales-adn/Image1667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0763" y="247449"/>
            <a:ext cx="3859481" cy="439935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75657"/>
            <a:ext cx="9144000" cy="201880"/>
          </a:xfrm>
        </p:spPr>
        <p:txBody>
          <a:bodyPr/>
          <a:lstStyle/>
          <a:p>
            <a:r>
              <a:rPr lang="es-CL" dirty="0"/>
              <a:t>Modelo de doble hélice de Watson y </a:t>
            </a:r>
            <a:r>
              <a:rPr lang="es-CL" dirty="0" err="1"/>
              <a:t>Crick</a:t>
            </a:r>
            <a:br>
              <a:rPr lang="es-CL" dirty="0"/>
            </a:br>
            <a:endParaRPr lang="es-CL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75013" y="1353786"/>
            <a:ext cx="8135116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/>
                </a:solidFill>
                <a:latin typeface="Ubuntu Light" charset="0"/>
              </a:rPr>
              <a:t>El modelo de Watson y Crick demostraba que el ADN podía llevar información acerca de la síntesis de proteínas y a la vez podía servir como modelo para su propia replicación.  </a:t>
            </a:r>
          </a:p>
        </p:txBody>
      </p:sp>
      <p:sp>
        <p:nvSpPr>
          <p:cNvPr id="6" name="Rectángulo 1"/>
          <p:cNvSpPr/>
          <p:nvPr/>
        </p:nvSpPr>
        <p:spPr>
          <a:xfrm>
            <a:off x="486888" y="2493817"/>
            <a:ext cx="818238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600" dirty="0">
                <a:solidFill>
                  <a:schemeClr val="tx1"/>
                </a:solidFill>
                <a:latin typeface="Ubuntu Light" charset="0"/>
              </a:rPr>
              <a:t>La secuencia de bases en el ADN hace posible el </a:t>
            </a:r>
            <a:r>
              <a:rPr lang="es-CL" sz="1600" b="1" dirty="0">
                <a:solidFill>
                  <a:schemeClr val="tx1"/>
                </a:solidFill>
                <a:latin typeface="Ubuntu Light" charset="0"/>
              </a:rPr>
              <a:t>almacenamiento de información genética</a:t>
            </a:r>
            <a:r>
              <a:rPr lang="es-CL" sz="1600" dirty="0">
                <a:solidFill>
                  <a:schemeClr val="tx1"/>
                </a:solidFill>
                <a:latin typeface="Ubuntu Light" charset="0"/>
              </a:rPr>
              <a:t> y que esta secuencia se relaciona a las </a:t>
            </a:r>
            <a:r>
              <a:rPr lang="es-CL" sz="1600" b="1" dirty="0">
                <a:solidFill>
                  <a:schemeClr val="tx1"/>
                </a:solidFill>
                <a:latin typeface="Ubuntu Light" charset="0"/>
              </a:rPr>
              <a:t>secuencias de aminoácidos</a:t>
            </a:r>
            <a:r>
              <a:rPr lang="es-CL" sz="1600" dirty="0">
                <a:solidFill>
                  <a:schemeClr val="tx1"/>
                </a:solidFill>
                <a:latin typeface="Ubuntu Light" charset="0"/>
              </a:rPr>
              <a:t> en las </a:t>
            </a:r>
            <a:r>
              <a:rPr lang="es-CL" sz="1600" b="1" dirty="0">
                <a:solidFill>
                  <a:schemeClr val="tx1"/>
                </a:solidFill>
                <a:latin typeface="Ubuntu Light" charset="0"/>
              </a:rPr>
              <a:t>proteínas. 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32762" y="3772983"/>
            <a:ext cx="8100599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600" dirty="0">
                <a:solidFill>
                  <a:schemeClr val="tx1"/>
                </a:solidFill>
                <a:latin typeface="Ubuntu Light" charset="0"/>
                <a:cs typeface="Arial" pitchFamily="34" charset="0"/>
              </a:rPr>
              <a:t>El número de combinaciones y posibles secuencias es ilimitado (millones de nucleótidos)= puede almacenar mucha información = muchos genes (¡¡ cientos !!).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1.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610048" y="1377538"/>
            <a:ext cx="8136904" cy="193899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dirty="0">
                <a:solidFill>
                  <a:schemeClr val="tx1"/>
                </a:solidFill>
                <a:latin typeface="Ubuntu Light" charset="0"/>
                <a:cs typeface="Arial" pitchFamily="34" charset="0"/>
              </a:rPr>
              <a:t>Si una cadena tiene la siguiente secuencia: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solidFill>
                <a:schemeClr val="tx1"/>
              </a:solidFill>
              <a:latin typeface="Ubuntu Light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solidFill>
                  <a:schemeClr val="tx1"/>
                </a:solidFill>
                <a:latin typeface="Ubuntu Light" charset="0"/>
                <a:cs typeface="Arial" pitchFamily="34" charset="0"/>
              </a:rPr>
              <a:t>     3’-AGCTACAGTCCCCAAAACCCTTTAAA-5’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solidFill>
                <a:schemeClr val="tx1"/>
              </a:solidFill>
              <a:latin typeface="Ubuntu Light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dirty="0">
                <a:solidFill>
                  <a:schemeClr val="tx1"/>
                </a:solidFill>
                <a:latin typeface="Ubuntu Light" charset="0"/>
                <a:cs typeface="Arial" pitchFamily="34" charset="0"/>
              </a:rPr>
              <a:t>Entonces la otra cadena tiene esta secuencia: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Ver el siguiente vídeo! </a:t>
            </a:r>
            <a:br>
              <a:rPr lang="es-CL"/>
            </a:br>
            <a:r>
              <a:rPr lang="es-CL"/>
              <a:t> https://www.youtube.com/watch?v=w-KYF8gZNxU</a:t>
            </a:r>
            <a:endParaRPr lang="es-CL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" name="Nucleótidos (Básico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57548" y="1257254"/>
            <a:ext cx="5545777" cy="31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2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81891" y="1584291"/>
            <a:ext cx="7920842" cy="2502000"/>
          </a:xfrm>
        </p:spPr>
        <p:txBody>
          <a:bodyPr/>
          <a:lstStyle/>
          <a:p>
            <a:pPr algn="l">
              <a:buNone/>
            </a:pPr>
            <a:r>
              <a:rPr lang="es-CL" b="1" dirty="0"/>
              <a:t>1. EXPLIQUE EL MODELO DE WATSON Y CRICK MEDIANTE UN ESQUEMA VISUAL DE SU TRABAJO, IDENTIFICADO Y DESCRIBIENDO LOS COMPONENTES BÁSICOS DE LOS ACIDOS NUCLEICOS  (GRAFICA LA ESTRUCTURAS MOLECULARES COMO ESTÁN SEÑALADAS EN EL PPT)</a:t>
            </a:r>
          </a:p>
          <a:p>
            <a:pPr algn="l">
              <a:buNone/>
            </a:pPr>
            <a:r>
              <a:rPr lang="es-CL" b="1" dirty="0"/>
              <a:t> </a:t>
            </a:r>
          </a:p>
          <a:p>
            <a:pPr marL="482600" indent="-342900" algn="l">
              <a:buAutoNum type="arabicPeriod" startAt="2"/>
            </a:pPr>
            <a:r>
              <a:rPr lang="es-CL" b="1" dirty="0"/>
              <a:t>COMPLETE LAS SIGUIENTES SECUENCIAS:</a:t>
            </a:r>
          </a:p>
          <a:p>
            <a:pPr marL="482600" indent="-342900" algn="l">
              <a:buAutoNum type="arabicPeriod" startAt="2"/>
            </a:pPr>
            <a:endParaRPr lang="es-CL" b="1" dirty="0"/>
          </a:p>
          <a:p>
            <a:pPr marL="482600" indent="-342900" algn="l">
              <a:buBlip>
                <a:blip r:embed="rId2"/>
              </a:buBlip>
            </a:pPr>
            <a:r>
              <a:rPr lang="es-CL" b="1" dirty="0"/>
              <a:t>5’  ATGCTTATGGACCCCTGAGTCTAGTTTAGACTAGGCT 3’ </a:t>
            </a:r>
          </a:p>
          <a:p>
            <a:pPr marL="482600" indent="-342900" algn="l">
              <a:buBlip>
                <a:blip r:embed="rId2"/>
              </a:buBlip>
            </a:pPr>
            <a:r>
              <a:rPr lang="es-CL" b="1" dirty="0"/>
              <a:t>5’  TTTTTTTTCGATGACCCCCATGACTTTTTTACCCCCTG A 3’</a:t>
            </a:r>
          </a:p>
          <a:p>
            <a:pPr marL="482600" indent="-342900" algn="l">
              <a:buBlip>
                <a:blip r:embed="rId2"/>
              </a:buBlip>
            </a:pPr>
            <a:r>
              <a:rPr lang="es-CL" b="1" dirty="0"/>
              <a:t>5’  ACGTACGGCATTACTATACGGGATACGGGCAAATTACGGAAT 3’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54050" y="1904925"/>
            <a:ext cx="6348038" cy="214456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s-CL" sz="2000" dirty="0"/>
              <a:t>Cualquier duda y consulta sobre el contenido, enviar correo a: </a:t>
            </a:r>
          </a:p>
          <a:p>
            <a:pPr>
              <a:buNone/>
            </a:pPr>
            <a:r>
              <a:rPr lang="es-CL" sz="2000" dirty="0">
                <a:hlinkClick r:id="rId2"/>
              </a:rPr>
              <a:t>mtrujillo@sanbenildo.cl</a:t>
            </a:r>
            <a:endParaRPr lang="es-CL" sz="2000" dirty="0"/>
          </a:p>
          <a:p>
            <a:pPr>
              <a:buNone/>
            </a:pPr>
            <a:endParaRPr lang="es-CL" sz="2000" dirty="0"/>
          </a:p>
          <a:p>
            <a:pPr>
              <a:buNone/>
            </a:pPr>
            <a:r>
              <a:rPr lang="es-CL" sz="2000" dirty="0"/>
              <a:t>Enviar todos los trabajos pendientes a este correo.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ubtítulo"/>
          <p:cNvSpPr>
            <a:spLocks noGrp="1"/>
          </p:cNvSpPr>
          <p:nvPr>
            <p:ph type="subTitle" idx="1"/>
          </p:nvPr>
        </p:nvSpPr>
        <p:spPr>
          <a:xfrm>
            <a:off x="1466963" y="1115075"/>
            <a:ext cx="5397600" cy="2100900"/>
          </a:xfrm>
        </p:spPr>
        <p:txBody>
          <a:bodyPr/>
          <a:lstStyle/>
          <a:p>
            <a:r>
              <a:rPr lang="es-CL" sz="2400" dirty="0"/>
              <a:t>    Instrucciones:  Lea el </a:t>
            </a:r>
            <a:r>
              <a:rPr lang="es-CL" sz="2400" dirty="0" err="1"/>
              <a:t>ppt</a:t>
            </a:r>
            <a:r>
              <a:rPr lang="es-CL" sz="2400" dirty="0"/>
              <a:t> aclare todas las dudas a mi correo (al final de este </a:t>
            </a:r>
            <a:r>
              <a:rPr lang="es-CL" sz="2400" dirty="0" err="1"/>
              <a:t>ppt</a:t>
            </a:r>
            <a:r>
              <a:rPr lang="es-CL" sz="2400" dirty="0"/>
              <a:t> está), realice la mini actividad y enviarla en la fecha estipulada SIN DEMORA. </a:t>
            </a:r>
          </a:p>
          <a:p>
            <a:endParaRPr lang="es-CL" sz="2400" dirty="0"/>
          </a:p>
        </p:txBody>
      </p:sp>
      <p:sp>
        <p:nvSpPr>
          <p:cNvPr id="14" name="13 Rectángulo"/>
          <p:cNvSpPr/>
          <p:nvPr/>
        </p:nvSpPr>
        <p:spPr>
          <a:xfrm>
            <a:off x="2090058" y="3835730"/>
            <a:ext cx="4940135" cy="9381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CuadroTexto"/>
          <p:cNvSpPr txBox="1"/>
          <p:nvPr/>
        </p:nvSpPr>
        <p:spPr>
          <a:xfrm>
            <a:off x="2386940" y="3930732"/>
            <a:ext cx="46195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i="1" dirty="0"/>
              <a:t>Fecha de entrega: Lunes 25 de mayo, si no ha entregado las tareas anteriores tiene como plazo máximo esta fecha.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3</a:t>
            </a:fld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title" idx="2"/>
          </p:nvPr>
        </p:nvSpPr>
        <p:spPr>
          <a:xfrm>
            <a:off x="4580611" y="1188277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/>
              <a:t>Experimentos iniciales de descubrimiento del ADN</a:t>
            </a:r>
            <a:endParaRPr sz="1400"/>
          </a:p>
        </p:txBody>
      </p:sp>
      <p:sp>
        <p:nvSpPr>
          <p:cNvPr id="198" name="Google Shape;198;p31"/>
          <p:cNvSpPr txBox="1">
            <a:spLocks noGrp="1"/>
          </p:cNvSpPr>
          <p:nvPr>
            <p:ph type="subTitle" idx="3"/>
          </p:nvPr>
        </p:nvSpPr>
        <p:spPr>
          <a:xfrm>
            <a:off x="4696224" y="2836672"/>
            <a:ext cx="3367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err="1"/>
              <a:t>Chargaff</a:t>
            </a:r>
            <a:endParaRPr lang="es-C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err="1"/>
              <a:t>Levene</a:t>
            </a:r>
            <a:endParaRPr lang="es-C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Watson/ </a:t>
            </a:r>
            <a:r>
              <a:rPr lang="es-CL" dirty="0" err="1"/>
              <a:t>Crick</a:t>
            </a:r>
            <a:r>
              <a:rPr lang="es-CL" dirty="0"/>
              <a:t> / </a:t>
            </a:r>
            <a:r>
              <a:rPr lang="es-CL" dirty="0" err="1"/>
              <a:t>Frankilnd</a:t>
            </a:r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title" idx="4"/>
          </p:nvPr>
        </p:nvSpPr>
        <p:spPr>
          <a:xfrm>
            <a:off x="4528060" y="2326013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/>
              <a:t>Experimentos para conocer la composición del ADN</a:t>
            </a:r>
            <a:endParaRPr sz="1400"/>
          </a:p>
        </p:txBody>
      </p:sp>
      <p:sp>
        <p:nvSpPr>
          <p:cNvPr id="200" name="Google Shape;200;p31"/>
          <p:cNvSpPr txBox="1">
            <a:spLocks noGrp="1"/>
          </p:cNvSpPr>
          <p:nvPr>
            <p:ph type="subTitle" idx="1"/>
          </p:nvPr>
        </p:nvSpPr>
        <p:spPr>
          <a:xfrm>
            <a:off x="4696224" y="1709442"/>
            <a:ext cx="3367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err="1"/>
              <a:t>Avery</a:t>
            </a:r>
            <a:r>
              <a:rPr lang="es-CL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err="1"/>
              <a:t>Mcleod</a:t>
            </a:r>
            <a:endParaRPr lang="es-C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err="1"/>
              <a:t>Griffith</a:t>
            </a:r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title" idx="6"/>
          </p:nvPr>
        </p:nvSpPr>
        <p:spPr>
          <a:xfrm>
            <a:off x="4696225" y="3453254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/>
              <a:t>Ahora: </a:t>
            </a:r>
            <a:r>
              <a:rPr lang="es-CL" sz="1400" u="sng" dirty="0"/>
              <a:t>Composición del ADN y replicación</a:t>
            </a:r>
            <a:endParaRPr sz="1400" u="sng"/>
          </a:p>
        </p:txBody>
      </p:sp>
      <p:sp>
        <p:nvSpPr>
          <p:cNvPr id="203" name="Google Shape;203;p31"/>
          <p:cNvSpPr txBox="1">
            <a:spLocks noGrp="1"/>
          </p:cNvSpPr>
          <p:nvPr>
            <p:ph type="title" idx="7"/>
          </p:nvPr>
        </p:nvSpPr>
        <p:spPr>
          <a:xfrm>
            <a:off x="3372225" y="1518275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</a:t>
            </a:r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title" idx="8"/>
          </p:nvPr>
        </p:nvSpPr>
        <p:spPr>
          <a:xfrm>
            <a:off x="3372225" y="2645500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</a:t>
            </a:r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title" idx="9"/>
          </p:nvPr>
        </p:nvSpPr>
        <p:spPr>
          <a:xfrm>
            <a:off x="3372225" y="3772725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</a:t>
            </a:r>
            <a:endParaRPr/>
          </a:p>
        </p:txBody>
      </p:sp>
      <p:sp>
        <p:nvSpPr>
          <p:cNvPr id="14" name="13 Título"/>
          <p:cNvSpPr>
            <a:spLocks noGrp="1"/>
          </p:cNvSpPr>
          <p:nvPr>
            <p:ph type="title"/>
          </p:nvPr>
        </p:nvSpPr>
        <p:spPr>
          <a:xfrm>
            <a:off x="4729806" y="493987"/>
            <a:ext cx="2385697" cy="526684"/>
          </a:xfrm>
        </p:spPr>
        <p:txBody>
          <a:bodyPr/>
          <a:lstStyle/>
          <a:p>
            <a:pPr algn="ctr"/>
            <a:r>
              <a:rPr lang="es-CL" sz="1800" dirty="0"/>
              <a:t>¿Qué hemos  visto?</a:t>
            </a:r>
          </a:p>
        </p:txBody>
      </p:sp>
      <p:pic>
        <p:nvPicPr>
          <p:cNvPr id="16" name="15 Imagen" descr="lem6s2_1.jpg"/>
          <p:cNvPicPr>
            <a:picLocks noChangeAspect="1"/>
          </p:cNvPicPr>
          <p:nvPr/>
        </p:nvPicPr>
        <p:blipFill>
          <a:blip r:embed="rId3"/>
          <a:srcRect l="2329" t="3846" r="6831" b="3845"/>
          <a:stretch>
            <a:fillRect/>
          </a:stretch>
        </p:blipFill>
        <p:spPr>
          <a:xfrm>
            <a:off x="261257" y="1211284"/>
            <a:ext cx="2370177" cy="2916635"/>
          </a:xfrm>
          <a:prstGeom prst="rect">
            <a:avLst/>
          </a:prstGeom>
          <a:ln w="762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/>
          </p:nvPr>
        </p:nvSpPr>
        <p:spPr>
          <a:xfrm>
            <a:off x="389416" y="1261485"/>
            <a:ext cx="3055500" cy="9312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 b="1" dirty="0"/>
              <a:t>Objetivo de aprendizaje</a:t>
            </a:r>
            <a:endParaRPr sz="2300" b="1"/>
          </a:p>
        </p:txBody>
      </p:sp>
      <p:sp>
        <p:nvSpPr>
          <p:cNvPr id="211" name="Google Shape;211;p32"/>
          <p:cNvSpPr txBox="1">
            <a:spLocks noGrp="1"/>
          </p:cNvSpPr>
          <p:nvPr>
            <p:ph type="subTitle" idx="1"/>
          </p:nvPr>
        </p:nvSpPr>
        <p:spPr>
          <a:xfrm>
            <a:off x="614775" y="2564775"/>
            <a:ext cx="2920800" cy="15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Blip>
                <a:blip r:embed="rId3"/>
              </a:buBlip>
            </a:pPr>
            <a:r>
              <a:rPr lang="es-CL" sz="1800" dirty="0"/>
              <a:t>Identificar la estructura de los ácidos </a:t>
            </a:r>
            <a:r>
              <a:rPr lang="es-CL" sz="1800" dirty="0" err="1"/>
              <a:t>nucleícos</a:t>
            </a:r>
            <a:endParaRPr lang="es-CL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s-CL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Blip>
                <a:blip r:embed="rId3"/>
              </a:buBlip>
            </a:pPr>
            <a:r>
              <a:rPr lang="es-CL" sz="1800" dirty="0"/>
              <a:t> Interpretar el modelo de doble Hélice de Watson y </a:t>
            </a:r>
            <a:r>
              <a:rPr lang="es-CL" sz="1800" dirty="0" err="1"/>
              <a:t>Crick</a:t>
            </a:r>
            <a:r>
              <a:rPr lang="es-CL" sz="1800" dirty="0"/>
              <a:t>.</a:t>
            </a:r>
            <a:endParaRPr sz="1800"/>
          </a:p>
        </p:txBody>
      </p:sp>
      <p:sp>
        <p:nvSpPr>
          <p:cNvPr id="212" name="Google Shape;212;p3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4</a:t>
            </a:fld>
            <a:endParaRPr/>
          </a:p>
        </p:txBody>
      </p:sp>
      <p:cxnSp>
        <p:nvCxnSpPr>
          <p:cNvPr id="213" name="Google Shape;213;p32"/>
          <p:cNvCxnSpPr/>
          <p:nvPr/>
        </p:nvCxnSpPr>
        <p:spPr>
          <a:xfrm>
            <a:off x="678525" y="20605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0" name="Picture 2" descr="Ãcido desoxirribonucleico - Wikipedia, la enciclopedia lib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1" y="323850"/>
            <a:ext cx="3352800" cy="4438650"/>
          </a:xfrm>
          <a:prstGeom prst="rect">
            <a:avLst/>
          </a:prstGeom>
          <a:noFill/>
        </p:spPr>
      </p:pic>
      <p:grpSp>
        <p:nvGrpSpPr>
          <p:cNvPr id="8" name="Google Shape;6464;p69"/>
          <p:cNvGrpSpPr/>
          <p:nvPr/>
        </p:nvGrpSpPr>
        <p:grpSpPr>
          <a:xfrm>
            <a:off x="410873" y="249381"/>
            <a:ext cx="2023570" cy="1154017"/>
            <a:chOff x="-40742750" y="3972175"/>
            <a:chExt cx="311125" cy="316825"/>
          </a:xfrm>
        </p:grpSpPr>
        <p:sp>
          <p:nvSpPr>
            <p:cNvPr id="9" name="Google Shape;6465;p69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466;p69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3762" y="189950"/>
            <a:ext cx="5311200" cy="1114500"/>
          </a:xfrm>
        </p:spPr>
        <p:txBody>
          <a:bodyPr/>
          <a:lstStyle/>
          <a:p>
            <a:r>
              <a:rPr lang="es-CL" sz="1800" dirty="0"/>
              <a:t>Habilidades del pensamiento científico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s-CL" sz="1600" dirty="0"/>
              <a:t>Determinación de la validez de observaciones e investigaciones científicas en relación con teorías aceptadas por la comunidad científica.</a:t>
            </a:r>
          </a:p>
          <a:p>
            <a:pPr>
              <a:buBlip>
                <a:blip r:embed="rId2"/>
              </a:buBlip>
            </a:pPr>
            <a:endParaRPr lang="es-CL" sz="1600" dirty="0"/>
          </a:p>
          <a:p>
            <a:pPr>
              <a:buBlip>
                <a:blip r:embed="rId2"/>
              </a:buBlip>
            </a:pPr>
            <a:r>
              <a:rPr lang="es-CL" sz="1600" dirty="0"/>
              <a:t>Procesamiento e interpretación de datos provenientes de investigaciones científicas</a:t>
            </a:r>
          </a:p>
          <a:p>
            <a:endParaRPr lang="es-CL" dirty="0"/>
          </a:p>
        </p:txBody>
      </p:sp>
      <p:grpSp>
        <p:nvGrpSpPr>
          <p:cNvPr id="4" name="Google Shape;6464;p69"/>
          <p:cNvGrpSpPr/>
          <p:nvPr/>
        </p:nvGrpSpPr>
        <p:grpSpPr>
          <a:xfrm>
            <a:off x="3082822" y="154379"/>
            <a:ext cx="2023570" cy="904635"/>
            <a:chOff x="-40742750" y="3972175"/>
            <a:chExt cx="311125" cy="316825"/>
          </a:xfrm>
        </p:grpSpPr>
        <p:sp>
          <p:nvSpPr>
            <p:cNvPr id="5" name="Google Shape;6465;p69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466;p69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La Estructura del ADN, los genes y el cÃ³digo genÃ©tico - ChileB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2593" y="308758"/>
            <a:ext cx="3325090" cy="4488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/>
          </p:nvPr>
        </p:nvSpPr>
        <p:spPr>
          <a:xfrm>
            <a:off x="570047" y="372140"/>
            <a:ext cx="3055500" cy="21477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br>
              <a:rPr lang="es-ES" altLang="es-ES" sz="3200" dirty="0">
                <a:latin typeface="Calibri" pitchFamily="34" charset="0"/>
              </a:rPr>
            </a:br>
            <a:br>
              <a:rPr lang="es-ES" altLang="es-ES" sz="3200" dirty="0">
                <a:latin typeface="Calibri" pitchFamily="34" charset="0"/>
              </a:rPr>
            </a:br>
            <a:br>
              <a:rPr lang="es-ES" altLang="es-ES" sz="3200" dirty="0">
                <a:latin typeface="Calibri" pitchFamily="34" charset="0"/>
              </a:rPr>
            </a:br>
            <a:br>
              <a:rPr lang="es-ES" altLang="es-ES" sz="3200" dirty="0">
                <a:latin typeface="Calibri" pitchFamily="34" charset="0"/>
              </a:rPr>
            </a:br>
            <a:br>
              <a:rPr lang="es-ES" altLang="es-ES" sz="3200" dirty="0">
                <a:latin typeface="Calibri" pitchFamily="34" charset="0"/>
              </a:rPr>
            </a:br>
            <a:br>
              <a:rPr lang="es-ES" altLang="es-ES" sz="3200" dirty="0">
                <a:latin typeface="Calibri" pitchFamily="34" charset="0"/>
              </a:rPr>
            </a:br>
            <a:br>
              <a:rPr lang="es-ES" altLang="es-ES" sz="3200" dirty="0">
                <a:latin typeface="Calibri" pitchFamily="34" charset="0"/>
              </a:rPr>
            </a:br>
            <a:br>
              <a:rPr lang="es-ES" altLang="es-ES" sz="3200" dirty="0">
                <a:latin typeface="Calibri" pitchFamily="34" charset="0"/>
              </a:rPr>
            </a:br>
            <a:br>
              <a:rPr lang="es-ES" altLang="es-ES" sz="3200" dirty="0">
                <a:latin typeface="Calibri" pitchFamily="34" charset="0"/>
              </a:rPr>
            </a:br>
            <a:br>
              <a:rPr lang="es-ES" altLang="es-ES" sz="3200" dirty="0">
                <a:latin typeface="Calibri" pitchFamily="34" charset="0"/>
              </a:rPr>
            </a:br>
            <a:br>
              <a:rPr lang="es-ES" altLang="es-ES" sz="3200" dirty="0">
                <a:latin typeface="Calibri" pitchFamily="34" charset="0"/>
              </a:rPr>
            </a:br>
            <a:br>
              <a:rPr lang="es-ES" altLang="es-ES" sz="3200" dirty="0">
                <a:latin typeface="Calibri" pitchFamily="34" charset="0"/>
              </a:rPr>
            </a:br>
            <a:br>
              <a:rPr lang="es-ES" altLang="es-ES" sz="3200" dirty="0">
                <a:latin typeface="Calibri" pitchFamily="34" charset="0"/>
              </a:rPr>
            </a:br>
            <a:br>
              <a:rPr lang="es-ES" altLang="es-ES" sz="3200" dirty="0">
                <a:latin typeface="Calibri" pitchFamily="34" charset="0"/>
              </a:rPr>
            </a:br>
            <a:br>
              <a:rPr lang="es-ES" altLang="es-ES" sz="3200" dirty="0">
                <a:latin typeface="Calibri" pitchFamily="34" charset="0"/>
              </a:rPr>
            </a:br>
            <a:br>
              <a:rPr lang="es-ES" altLang="es-ES" sz="3200" dirty="0">
                <a:latin typeface="Calibri" pitchFamily="34" charset="0"/>
              </a:rPr>
            </a:br>
            <a:br>
              <a:rPr lang="es-ES" altLang="es-ES" sz="3200" dirty="0">
                <a:latin typeface="Calibri" pitchFamily="34" charset="0"/>
              </a:rPr>
            </a:br>
            <a:br>
              <a:rPr lang="es-ES" altLang="es-ES" sz="3200" dirty="0">
                <a:latin typeface="Calibri" pitchFamily="34" charset="0"/>
              </a:rPr>
            </a:br>
            <a:br>
              <a:rPr lang="es-ES" altLang="es-ES" sz="3200" dirty="0">
                <a:latin typeface="Calibri" pitchFamily="34" charset="0"/>
              </a:rPr>
            </a:br>
            <a:br>
              <a:rPr lang="es-ES" altLang="es-ES" sz="3200" dirty="0">
                <a:latin typeface="Calibri" pitchFamily="34" charset="0"/>
              </a:rPr>
            </a:br>
            <a:br>
              <a:rPr lang="es-ES" altLang="es-ES" sz="3200" dirty="0">
                <a:latin typeface="Calibri" pitchFamily="34" charset="0"/>
              </a:rPr>
            </a:br>
            <a:br>
              <a:rPr lang="es-ES" altLang="es-ES" sz="3200" dirty="0">
                <a:latin typeface="Calibri" pitchFamily="34" charset="0"/>
              </a:rPr>
            </a:br>
            <a:br>
              <a:rPr lang="es-ES" altLang="es-ES" sz="3200" dirty="0">
                <a:latin typeface="Calibri" pitchFamily="34" charset="0"/>
              </a:rPr>
            </a:br>
            <a:r>
              <a:rPr lang="es-ES" altLang="es-ES" sz="3200" dirty="0">
                <a:latin typeface="Calibri" pitchFamily="34" charset="0"/>
              </a:rPr>
              <a:t>Estructura de los  ácidos </a:t>
            </a:r>
            <a:r>
              <a:rPr lang="es-ES" altLang="es-ES" sz="3200" dirty="0" err="1">
                <a:latin typeface="Calibri" pitchFamily="34" charset="0"/>
              </a:rPr>
              <a:t>nucleicos</a:t>
            </a:r>
            <a:r>
              <a:rPr lang="es-ES" altLang="es-ES" sz="3200" dirty="0">
                <a:latin typeface="Calibri" pitchFamily="34" charset="0"/>
              </a:rPr>
              <a:t> </a:t>
            </a:r>
            <a:br>
              <a:rPr lang="es-ES" altLang="es-ES" sz="3200" dirty="0">
                <a:latin typeface="Calibri" pitchFamily="34" charset="0"/>
              </a:rPr>
            </a:br>
            <a:endParaRPr sz="3200" b="1"/>
          </a:p>
        </p:txBody>
      </p:sp>
      <p:sp>
        <p:nvSpPr>
          <p:cNvPr id="211" name="Google Shape;211;p32"/>
          <p:cNvSpPr txBox="1">
            <a:spLocks noGrp="1"/>
          </p:cNvSpPr>
          <p:nvPr>
            <p:ph type="subTitle" idx="1"/>
          </p:nvPr>
        </p:nvSpPr>
        <p:spPr>
          <a:xfrm>
            <a:off x="412756" y="2107575"/>
            <a:ext cx="4935420" cy="15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Clr>
                <a:srgbClr val="000000"/>
              </a:buClr>
              <a:buSzPts val="1100"/>
            </a:pPr>
            <a:r>
              <a:rPr lang="es-CL" b="1" dirty="0"/>
              <a:t>Los ácidos </a:t>
            </a:r>
            <a:r>
              <a:rPr lang="es-CL" b="1" dirty="0" err="1"/>
              <a:t>nucleicos</a:t>
            </a:r>
            <a:r>
              <a:rPr lang="es-CL" b="1" dirty="0"/>
              <a:t> constituyen el material genético de los organismos y son necesarios para el almacenamiento y la expresión de la información genética. </a:t>
            </a:r>
          </a:p>
          <a:p>
            <a:pPr marL="0" indent="0" algn="just">
              <a:buClr>
                <a:srgbClr val="000000"/>
              </a:buClr>
              <a:buSzPts val="1100"/>
            </a:pPr>
            <a:r>
              <a:rPr lang="es-CL" b="1" dirty="0"/>
              <a:t>Existen dos tipos de ácidos </a:t>
            </a:r>
            <a:r>
              <a:rPr lang="es-CL" b="1" dirty="0" err="1"/>
              <a:t>nucleicos</a:t>
            </a:r>
            <a:r>
              <a:rPr lang="es-CL" b="1" dirty="0"/>
              <a:t> química y estructuralmente distintos: el ácido desoxirribonucleico (ADN) y el ácido ribonucleico (ARN); ambos se encuentran en todas las células procariotas, eucariotas y virus. </a:t>
            </a:r>
          </a:p>
          <a:p>
            <a:pPr marL="0" indent="0" algn="just">
              <a:buClr>
                <a:srgbClr val="000000"/>
              </a:buClr>
              <a:buSzPts val="1100"/>
            </a:pPr>
            <a:r>
              <a:rPr lang="es-CL" b="1" dirty="0"/>
              <a:t>El ADN funciona como el almacén de la información genética y se localiza en los cromosomas del núcleo, las mitocondrias y los cloroplastos de las células eucariotas. En las células procariotas el ADN se encuentra en su único cromosoma y, de manera </a:t>
            </a:r>
            <a:r>
              <a:rPr lang="es-CL" b="1" dirty="0" err="1"/>
              <a:t>extracromosómica</a:t>
            </a:r>
            <a:r>
              <a:rPr lang="es-CL" b="1" dirty="0"/>
              <a:t>, en forma de plásmidos. </a:t>
            </a:r>
            <a:endParaRPr b="1"/>
          </a:p>
        </p:txBody>
      </p:sp>
      <p:sp>
        <p:nvSpPr>
          <p:cNvPr id="212" name="Google Shape;212;p3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6</a:t>
            </a:fld>
            <a:endParaRPr/>
          </a:p>
        </p:txBody>
      </p:sp>
      <p:cxnSp>
        <p:nvCxnSpPr>
          <p:cNvPr id="213" name="Google Shape;213;p32"/>
          <p:cNvCxnSpPr/>
          <p:nvPr/>
        </p:nvCxnSpPr>
        <p:spPr>
          <a:xfrm>
            <a:off x="678525" y="20605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6 Imagen" descr="lem6s2_1.jpg"/>
          <p:cNvPicPr>
            <a:picLocks noChangeAspect="1"/>
          </p:cNvPicPr>
          <p:nvPr/>
        </p:nvPicPr>
        <p:blipFill>
          <a:blip r:embed="rId3"/>
          <a:srcRect l="2329" t="3846" r="6831" b="3845"/>
          <a:stretch>
            <a:fillRect/>
          </a:stretch>
        </p:blipFill>
        <p:spPr>
          <a:xfrm>
            <a:off x="5782743" y="594242"/>
            <a:ext cx="2852309" cy="3509925"/>
          </a:xfrm>
          <a:prstGeom prst="rect">
            <a:avLst/>
          </a:prstGeom>
          <a:ln w="762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>
            <a:spLocks noGrp="1"/>
          </p:cNvSpPr>
          <p:nvPr>
            <p:ph type="subTitle" idx="1"/>
          </p:nvPr>
        </p:nvSpPr>
        <p:spPr>
          <a:xfrm>
            <a:off x="719510" y="2717870"/>
            <a:ext cx="3136200" cy="1212862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CL" sz="1600" b="1" dirty="0"/>
              <a:t>Los ácidos </a:t>
            </a:r>
            <a:r>
              <a:rPr lang="es-CL" sz="1600" b="1" dirty="0" err="1"/>
              <a:t>nucleicos</a:t>
            </a:r>
            <a:r>
              <a:rPr lang="es-CL" sz="1600" b="1" dirty="0"/>
              <a:t> son macromoléculas con estructura de  polímero lineal, donde los monómeros son los nucleótidos. </a:t>
            </a:r>
          </a:p>
        </p:txBody>
      </p:sp>
      <p:sp>
        <p:nvSpPr>
          <p:cNvPr id="220" name="Google Shape;220;p33"/>
          <p:cNvSpPr txBox="1">
            <a:spLocks noGrp="1"/>
          </p:cNvSpPr>
          <p:nvPr>
            <p:ph type="title"/>
          </p:nvPr>
        </p:nvSpPr>
        <p:spPr>
          <a:xfrm>
            <a:off x="2654635" y="1081786"/>
            <a:ext cx="3926100" cy="12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s-ES_tradnl" sz="3600" dirty="0">
                <a:solidFill>
                  <a:srgbClr val="002060"/>
                </a:solidFill>
                <a:latin typeface="Calibri" pitchFamily="34" charset="0"/>
              </a:rPr>
              <a:t>Estructura de los ácidos </a:t>
            </a:r>
            <a:r>
              <a:rPr lang="es-ES_tradnl" sz="3600" dirty="0" err="1">
                <a:solidFill>
                  <a:srgbClr val="002060"/>
                </a:solidFill>
                <a:latin typeface="Calibri" pitchFamily="34" charset="0"/>
              </a:rPr>
              <a:t>nucleicos</a:t>
            </a:r>
            <a:endParaRPr lang="es-ES_tradnl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21" name="Google Shape;221;p33"/>
          <p:cNvSpPr/>
          <p:nvPr/>
        </p:nvSpPr>
        <p:spPr>
          <a:xfrm>
            <a:off x="1430400" y="1371450"/>
            <a:ext cx="1147200" cy="3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6" descr="http://eltamiz.com/elcedazo/wp-content/uploads/2013/05/ADEN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6143" y="2437514"/>
            <a:ext cx="3977765" cy="27059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ángulo 1"/>
          <p:cNvSpPr/>
          <p:nvPr/>
        </p:nvSpPr>
        <p:spPr>
          <a:xfrm>
            <a:off x="6518616" y="776728"/>
            <a:ext cx="2327672" cy="150810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Componentes de los nucleótidos: un azúcar pentosa, un fosfato y una base nitrogenada</a:t>
            </a:r>
            <a:r>
              <a:rPr lang="es-ES_tradnl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</p:txBody>
      </p:sp>
      <p:cxnSp>
        <p:nvCxnSpPr>
          <p:cNvPr id="10" name="9 Forma"/>
          <p:cNvCxnSpPr>
            <a:endCxn id="5" idx="3"/>
          </p:cNvCxnSpPr>
          <p:nvPr/>
        </p:nvCxnSpPr>
        <p:spPr>
          <a:xfrm rot="5400000">
            <a:off x="7631519" y="2841552"/>
            <a:ext cx="1451344" cy="446566"/>
          </a:xfrm>
          <a:prstGeom prst="bentConnector2">
            <a:avLst/>
          </a:prstGeom>
          <a:ln w="762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045756" y="930401"/>
            <a:ext cx="280831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s-CL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Azúcar pentosa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79155" y="162950"/>
            <a:ext cx="7858125" cy="321469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kern="0" dirty="0">
                <a:solidFill>
                  <a:srgbClr val="002060"/>
                </a:solidFill>
                <a:latin typeface="Calibri" pitchFamily="34" charset="0"/>
                <a:ea typeface="+mj-ea"/>
                <a:cs typeface="+mj-cs"/>
              </a:rPr>
              <a:t>Estructura de los ácidos nucleicos</a:t>
            </a:r>
            <a:endParaRPr lang="es-ES_tradnl" sz="2800" b="1" kern="0" dirty="0">
              <a:solidFill>
                <a:srgbClr val="002060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3800" name="Picture 8" descr="http://www.cultek.com/img/otros/Aplicaciones/AN_Purif/AN_Pur_intro001.jpg"/>
          <p:cNvPicPr>
            <a:picLocks noChangeAspect="1" noChangeArrowheads="1"/>
          </p:cNvPicPr>
          <p:nvPr/>
        </p:nvPicPr>
        <p:blipFill rotWithShape="1">
          <a:blip r:embed="rId3"/>
          <a:srcRect l="59855" b="15551"/>
          <a:stretch/>
        </p:blipFill>
        <p:spPr bwMode="auto">
          <a:xfrm>
            <a:off x="558026" y="2700642"/>
            <a:ext cx="3328987" cy="199548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63" name="Comment 3"/>
          <p:cNvSpPr>
            <a:spLocks noChangeArrowheads="1"/>
          </p:cNvSpPr>
          <p:nvPr/>
        </p:nvSpPr>
        <p:spPr bwMode="auto">
          <a:xfrm>
            <a:off x="749411" y="1703951"/>
            <a:ext cx="29972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00"/>
                </a:solidFill>
                <a:latin typeface="Calibri" pitchFamily="34" charset="0"/>
                <a:cs typeface="+mn-cs"/>
              </a:rPr>
              <a:t>Pentosa del ADN: Desoxirribosa</a:t>
            </a:r>
            <a:endParaRPr lang="es-ES_tradnl" sz="240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1" name="Picture 8" descr="http://www.cultek.com/img/otros/Aplicaciones/AN_Purif/AN_Pur_intro001.jpg"/>
          <p:cNvPicPr>
            <a:picLocks noChangeAspect="1" noChangeArrowheads="1"/>
          </p:cNvPicPr>
          <p:nvPr/>
        </p:nvPicPr>
        <p:blipFill rotWithShape="1">
          <a:blip r:embed="rId3"/>
          <a:srcRect l="1806" r="59356" b="12719"/>
          <a:stretch/>
        </p:blipFill>
        <p:spPr bwMode="auto">
          <a:xfrm>
            <a:off x="5348289" y="2704298"/>
            <a:ext cx="3095625" cy="198239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omment 3"/>
          <p:cNvSpPr>
            <a:spLocks noChangeArrowheads="1"/>
          </p:cNvSpPr>
          <p:nvPr/>
        </p:nvSpPr>
        <p:spPr bwMode="auto">
          <a:xfrm>
            <a:off x="5348287" y="1703951"/>
            <a:ext cx="2995612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00"/>
                </a:solidFill>
                <a:latin typeface="Calibri" pitchFamily="34" charset="0"/>
                <a:cs typeface="+mn-cs"/>
              </a:rPr>
              <a:t>Pentosa del ARN: ribosa</a:t>
            </a:r>
            <a:endParaRPr lang="es-ES_tradnl" sz="240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 autoUpdateAnimBg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9</a:t>
            </a:fld>
            <a:endParaRPr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5751" y="141685"/>
            <a:ext cx="7858125" cy="321469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kern="0" dirty="0">
                <a:solidFill>
                  <a:srgbClr val="002060"/>
                </a:solidFill>
                <a:latin typeface="Calibri" pitchFamily="34" charset="0"/>
                <a:ea typeface="+mj-ea"/>
                <a:cs typeface="+mj-cs"/>
              </a:rPr>
              <a:t>Estructura de los ácidos nucleicos</a:t>
            </a:r>
            <a:endParaRPr lang="es-ES_tradnl" sz="2800" b="1" kern="0" dirty="0">
              <a:solidFill>
                <a:srgbClr val="002060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Rectángulo 1"/>
          <p:cNvSpPr/>
          <p:nvPr/>
        </p:nvSpPr>
        <p:spPr>
          <a:xfrm>
            <a:off x="334889" y="898567"/>
            <a:ext cx="3154362" cy="338554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_tradnl" sz="1600" b="1" dirty="0">
                <a:solidFill>
                  <a:schemeClr val="tx1"/>
                </a:solidFill>
              </a:rPr>
              <a:t>Las bases nitrogenadas son: 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8" name="Comment 4"/>
          <p:cNvSpPr>
            <a:spLocks noChangeArrowheads="1"/>
          </p:cNvSpPr>
          <p:nvPr/>
        </p:nvSpPr>
        <p:spPr bwMode="auto">
          <a:xfrm>
            <a:off x="254443" y="1333556"/>
            <a:ext cx="3113088" cy="92333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800" dirty="0">
                <a:solidFill>
                  <a:schemeClr val="bg1"/>
                </a:solidFill>
              </a:rPr>
              <a:t>Purinas (de doble anillo), como la Adenina y la Guanina.</a:t>
            </a:r>
          </a:p>
        </p:txBody>
      </p:sp>
      <p:sp>
        <p:nvSpPr>
          <p:cNvPr id="9" name="Comment 5"/>
          <p:cNvSpPr>
            <a:spLocks noChangeArrowheads="1"/>
          </p:cNvSpPr>
          <p:nvPr/>
        </p:nvSpPr>
        <p:spPr bwMode="auto">
          <a:xfrm>
            <a:off x="3756211" y="944303"/>
            <a:ext cx="2143125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b="1">
                <a:solidFill>
                  <a:schemeClr val="bg1"/>
                </a:solidFill>
              </a:rPr>
              <a:t>ADENINA (A)</a:t>
            </a:r>
          </a:p>
        </p:txBody>
      </p:sp>
      <p:pic>
        <p:nvPicPr>
          <p:cNvPr id="10" name="9 Imagen" descr="Bases nitrogenadas   cv.png"/>
          <p:cNvPicPr>
            <a:picLocks noChangeAspect="1"/>
          </p:cNvPicPr>
          <p:nvPr/>
        </p:nvPicPr>
        <p:blipFill rotWithShape="1">
          <a:blip r:embed="rId3"/>
          <a:srcRect l="11230" t="32438" r="61078" b="40356"/>
          <a:stretch/>
        </p:blipFill>
        <p:spPr>
          <a:xfrm>
            <a:off x="3671149" y="1312291"/>
            <a:ext cx="2451100" cy="1403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mment 5"/>
          <p:cNvSpPr>
            <a:spLocks noChangeArrowheads="1"/>
          </p:cNvSpPr>
          <p:nvPr/>
        </p:nvSpPr>
        <p:spPr bwMode="auto">
          <a:xfrm>
            <a:off x="6474195" y="967009"/>
            <a:ext cx="2143125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bg1"/>
                </a:solidFill>
              </a:rPr>
              <a:t>GUANINA  (G)</a:t>
            </a:r>
          </a:p>
        </p:txBody>
      </p:sp>
      <p:pic>
        <p:nvPicPr>
          <p:cNvPr id="12" name="7 Imagen" descr="Bases nitrogenadas   cv.png"/>
          <p:cNvPicPr>
            <a:picLocks noChangeAspect="1"/>
          </p:cNvPicPr>
          <p:nvPr/>
        </p:nvPicPr>
        <p:blipFill rotWithShape="1">
          <a:blip r:embed="rId3"/>
          <a:srcRect l="60877" t="32438" r="9661" b="40356"/>
          <a:stretch/>
        </p:blipFill>
        <p:spPr>
          <a:xfrm>
            <a:off x="6356571" y="1317137"/>
            <a:ext cx="2606675" cy="140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omment 1027"/>
          <p:cNvSpPr>
            <a:spLocks noChangeArrowheads="1"/>
          </p:cNvSpPr>
          <p:nvPr/>
        </p:nvSpPr>
        <p:spPr bwMode="auto">
          <a:xfrm>
            <a:off x="169135" y="3235385"/>
            <a:ext cx="3112600" cy="10156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Pirimidinas</a:t>
            </a:r>
            <a:r>
              <a:rPr lang="es-ES_tradnl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, de anillo sencillo, como la timina ,  citosina y uracilo. </a:t>
            </a:r>
            <a:endParaRPr lang="es-ES_tradn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Comment 1028"/>
          <p:cNvSpPr>
            <a:spLocks noChangeArrowheads="1"/>
          </p:cNvSpPr>
          <p:nvPr/>
        </p:nvSpPr>
        <p:spPr bwMode="auto">
          <a:xfrm>
            <a:off x="3622712" y="3054341"/>
            <a:ext cx="1676400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000" b="1" dirty="0">
                <a:solidFill>
                  <a:schemeClr val="bg1"/>
                </a:solidFill>
              </a:rPr>
              <a:t>TIMINA (T)</a:t>
            </a:r>
            <a:endParaRPr lang="es-ES_tradnl" sz="2000" dirty="0">
              <a:solidFill>
                <a:schemeClr val="bg1"/>
              </a:solidFill>
            </a:endParaRPr>
          </a:p>
        </p:txBody>
      </p:sp>
      <p:pic>
        <p:nvPicPr>
          <p:cNvPr id="15" name="12 Imagen" descr="Pirimidinas.jpg"/>
          <p:cNvPicPr>
            <a:picLocks noChangeAspect="1"/>
          </p:cNvPicPr>
          <p:nvPr/>
        </p:nvPicPr>
        <p:blipFill rotWithShape="1">
          <a:blip r:embed="rId4"/>
          <a:srcRect l="13115" t="28183" r="70393" b="46668"/>
          <a:stretch/>
        </p:blipFill>
        <p:spPr>
          <a:xfrm>
            <a:off x="3731144" y="3542137"/>
            <a:ext cx="1452563" cy="1293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Comment 1029"/>
          <p:cNvSpPr>
            <a:spLocks noChangeArrowheads="1"/>
          </p:cNvSpPr>
          <p:nvPr/>
        </p:nvSpPr>
        <p:spPr bwMode="auto">
          <a:xfrm>
            <a:off x="5445015" y="3043626"/>
            <a:ext cx="1752600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000" b="1" dirty="0">
                <a:solidFill>
                  <a:schemeClr val="bg1"/>
                </a:solidFill>
              </a:rPr>
              <a:t>URACILO (U</a:t>
            </a:r>
            <a:r>
              <a:rPr lang="es-ES_tradnl" sz="1600" b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7" name="12 Imagen" descr="Pirimidinas.jpg"/>
          <p:cNvPicPr>
            <a:picLocks noChangeAspect="1"/>
          </p:cNvPicPr>
          <p:nvPr/>
        </p:nvPicPr>
        <p:blipFill rotWithShape="1">
          <a:blip r:embed="rId4"/>
          <a:srcRect l="43656" t="28430" r="41371" b="48115"/>
          <a:stretch/>
        </p:blipFill>
        <p:spPr>
          <a:xfrm>
            <a:off x="5523651" y="3520954"/>
            <a:ext cx="1401762" cy="1282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Comment 1030"/>
          <p:cNvSpPr>
            <a:spLocks noChangeArrowheads="1"/>
          </p:cNvSpPr>
          <p:nvPr/>
        </p:nvSpPr>
        <p:spPr bwMode="auto">
          <a:xfrm>
            <a:off x="7293936" y="3044734"/>
            <a:ext cx="1722473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800" b="1" dirty="0">
                <a:solidFill>
                  <a:schemeClr val="bg1"/>
                </a:solidFill>
              </a:rPr>
              <a:t>CITOSINA (C)</a:t>
            </a:r>
            <a:endParaRPr lang="es-ES_tradnl" sz="1800" dirty="0">
              <a:solidFill>
                <a:schemeClr val="bg1"/>
              </a:solidFill>
            </a:endParaRPr>
          </a:p>
        </p:txBody>
      </p:sp>
      <p:pic>
        <p:nvPicPr>
          <p:cNvPr id="19" name="12 Imagen" descr="Pirimidinas.jpg"/>
          <p:cNvPicPr>
            <a:picLocks noChangeAspect="1"/>
          </p:cNvPicPr>
          <p:nvPr/>
        </p:nvPicPr>
        <p:blipFill rotWithShape="1">
          <a:blip r:embed="rId4"/>
          <a:srcRect l="73044" t="27820" r="12526" b="48355"/>
          <a:stretch/>
        </p:blipFill>
        <p:spPr>
          <a:xfrm>
            <a:off x="7485469" y="3479366"/>
            <a:ext cx="1360488" cy="1313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4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Minimal Charm">
  <a:themeElements>
    <a:clrScheme name="Simple Light">
      <a:dk1>
        <a:srgbClr val="434343"/>
      </a:dk1>
      <a:lt1>
        <a:srgbClr val="FFFFFF"/>
      </a:lt1>
      <a:dk2>
        <a:srgbClr val="666666"/>
      </a:dk2>
      <a:lt2>
        <a:srgbClr val="999999"/>
      </a:lt2>
      <a:accent1>
        <a:srgbClr val="FFD969"/>
      </a:accent1>
      <a:accent2>
        <a:srgbClr val="FCE5A3"/>
      </a:accent2>
      <a:accent3>
        <a:srgbClr val="B88E13"/>
      </a:accent3>
      <a:accent4>
        <a:srgbClr val="8D711F"/>
      </a:accent4>
      <a:accent5>
        <a:srgbClr val="D3AA31"/>
      </a:accent5>
      <a:accent6>
        <a:srgbClr val="E9DBB1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891</Words>
  <Application>Microsoft Office PowerPoint</Application>
  <PresentationFormat>Presentación en pantalla (16:9)</PresentationFormat>
  <Paragraphs>87</Paragraphs>
  <Slides>18</Slides>
  <Notes>10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Bodoni</vt:lpstr>
      <vt:lpstr>Arvo</vt:lpstr>
      <vt:lpstr>Calibri</vt:lpstr>
      <vt:lpstr>Ubuntu</vt:lpstr>
      <vt:lpstr>Ubuntu Light</vt:lpstr>
      <vt:lpstr>Minimal Charm</vt:lpstr>
      <vt:lpstr>Ácidos nucleídos: La base del ADN</vt:lpstr>
      <vt:lpstr>Presentación de PowerPoint</vt:lpstr>
      <vt:lpstr>Experimentos iniciales de descubrimiento del ADN</vt:lpstr>
      <vt:lpstr>Objetivo de aprendizaje</vt:lpstr>
      <vt:lpstr>Habilidades del pensamiento científico</vt:lpstr>
      <vt:lpstr>                       Estructura de los  ácidos nucleicos  </vt:lpstr>
      <vt:lpstr>Estructura de los ácidos nucleicos</vt:lpstr>
      <vt:lpstr>Presentación de PowerPoint</vt:lpstr>
      <vt:lpstr>Presentación de PowerPoint</vt:lpstr>
      <vt:lpstr>Presentación de PowerPoint</vt:lpstr>
      <vt:lpstr>Grupo fosfato</vt:lpstr>
      <vt:lpstr>Modelo de doble hélice de Watson y Crick </vt:lpstr>
      <vt:lpstr>Modelo de doble hélice de Watson y Crick</vt:lpstr>
      <vt:lpstr>Modelo de doble hélice de Watson y Crick </vt:lpstr>
      <vt:lpstr>ACTIVIDAD 1.</vt:lpstr>
      <vt:lpstr>Ver el siguiente vídeo!   https://www.youtube.com/watch?v=w-KYF8gZNxU</vt:lpstr>
      <vt:lpstr>ACTIVIDAD 2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Ácidos nucleídos: La base del ADN</dc:title>
  <dc:creator>UTP XIMENA</dc:creator>
  <cp:lastModifiedBy>ximena mora quintul</cp:lastModifiedBy>
  <cp:revision>3</cp:revision>
  <dcterms:modified xsi:type="dcterms:W3CDTF">2020-05-19T16:28:20Z</dcterms:modified>
</cp:coreProperties>
</file>